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31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0407A-F48D-4B7A-9732-84C40540BFA6}" type="datetimeFigureOut">
              <a:rPr lang="bg-BG" smtClean="0"/>
              <a:t>4.1.2016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52A88-5B00-4296-8D25-222E81AE2E1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906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46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3268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746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74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101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769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3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55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D48A2D5-B198-4F69-9DF8-CCABC8367C0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0387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D48A2D5-B198-4F69-9DF8-CCABC8367C0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943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71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59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040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7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84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stqbexamcertification.com/what-is-state-transition-testing-in-software-test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uleworks.co.uk/testguide/BS7925-2-Annex-B3.asp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 Transition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Depending on the Transition History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07" y="4789736"/>
            <a:ext cx="1771650" cy="1504950"/>
          </a:xfrm>
          <a:prstGeom prst="roundRect">
            <a:avLst>
              <a:gd name="adj" fmla="val 1160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4840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tate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ersists</a:t>
            </a:r>
            <a:r>
              <a:rPr lang="en-US" dirty="0" smtClean="0"/>
              <a:t> </a:t>
            </a:r>
            <a:r>
              <a:rPr lang="en-US" dirty="0"/>
              <a:t>until </a:t>
            </a:r>
            <a:r>
              <a:rPr lang="en-US" dirty="0" smtClean="0"/>
              <a:t>something </a:t>
            </a:r>
            <a:r>
              <a:rPr lang="en-US" dirty="0"/>
              <a:t>external</a:t>
            </a:r>
            <a:r>
              <a:rPr lang="en-US" dirty="0" smtClean="0"/>
              <a:t> happens, usually triggering a transition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state can persist for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indefinite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95800"/>
            <a:ext cx="2819400" cy="21145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9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vent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ccurs</a:t>
            </a:r>
            <a:r>
              <a:rPr lang="en-US" dirty="0"/>
              <a:t>, either instantly or in a limited, finite </a:t>
            </a:r>
            <a:r>
              <a:rPr lang="en-US" dirty="0" smtClean="0"/>
              <a:t>period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is the something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happens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external occurrence 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triggers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490662" cy="149066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4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Action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response </a:t>
            </a:r>
            <a:r>
              <a:rPr lang="en-US" dirty="0" smtClean="0"/>
              <a:t>of the </a:t>
            </a:r>
            <a:r>
              <a:rPr lang="en-US" dirty="0"/>
              <a:t>system </a:t>
            </a:r>
            <a:r>
              <a:rPr lang="en-US" dirty="0" smtClean="0"/>
              <a:t>during </a:t>
            </a:r>
            <a:r>
              <a:rPr lang="en-US" dirty="0"/>
              <a:t>the </a:t>
            </a:r>
            <a:r>
              <a:rPr lang="en-US" dirty="0" smtClean="0"/>
              <a:t>transition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 action, like an event, is either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instantaneous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requires a limited, finite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362200" cy="2362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742950" lvl="1" indent="-385763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/>
              <a:t>Visiting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state </a:t>
            </a:r>
            <a:r>
              <a:rPr lang="en-US" dirty="0"/>
              <a:t>and traverse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The weakest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52496"/>
            <a:ext cx="3352800" cy="260671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738188" lvl="1" indent="-382588">
              <a:lnSpc>
                <a:spcPct val="100000"/>
              </a:lnSpc>
              <a:buFont typeface="+mj-lt"/>
              <a:buAutoNum type="alphaLcPeriod" startAt="2"/>
            </a:pPr>
            <a:r>
              <a:rPr lang="en-US" dirty="0" smtClean="0"/>
              <a:t>At </a:t>
            </a:r>
            <a:r>
              <a:rPr lang="en-US" dirty="0"/>
              <a:t>least one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 every row </a:t>
            </a:r>
            <a:r>
              <a:rPr lang="en-US" dirty="0"/>
              <a:t>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 coverage </a:t>
            </a:r>
            <a:r>
              <a:rPr lang="en-US" dirty="0" smtClean="0"/>
              <a:t>criterion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Achieves </a:t>
            </a:r>
            <a:r>
              <a:rPr lang="en-US" dirty="0"/>
              <a:t>"every state and transition" </a:t>
            </a:r>
            <a:r>
              <a:rPr lang="en-US" dirty="0" smtClean="0"/>
              <a:t>coverage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Covers also combinations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presented in diagrams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29200"/>
            <a:ext cx="1884045" cy="1638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6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684213" lvl="1" indent="-328613">
              <a:lnSpc>
                <a:spcPct val="100000"/>
              </a:lnSpc>
              <a:buFont typeface="+mj-lt"/>
              <a:buAutoNum type="alphaLcPeriod" startAt="3"/>
            </a:pPr>
            <a:r>
              <a:rPr lang="en-US" dirty="0" smtClean="0"/>
              <a:t>At </a:t>
            </a:r>
            <a:r>
              <a:rPr lang="en-US" dirty="0"/>
              <a:t>least one test cover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transition sequence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 less length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/>
              <a:t> can be 1, 2, 3, 4, or higher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/>
              <a:t>Also </a:t>
            </a:r>
            <a:r>
              <a:rPr lang="en-US" dirty="0" smtClean="0"/>
              <a:t>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"N-1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switch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coverage"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 depends on the size of N:</a:t>
            </a:r>
            <a:br>
              <a:rPr lang="en-US" dirty="0"/>
            </a:br>
            <a:r>
              <a:rPr lang="en-US" dirty="0"/>
              <a:t>E.g.: If we cover all transitions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length one and two</a:t>
            </a:r>
            <a:r>
              <a:rPr lang="en-US" dirty="0"/>
              <a:t>, then N-1 switch </a:t>
            </a:r>
            <a:r>
              <a:rPr lang="en-US" dirty="0" smtClean="0"/>
              <a:t>coverage means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1-switch coverage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Customer vs. System Point of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State transition diagrams can be represented differently according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point of view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Customer's </a:t>
            </a:r>
            <a:r>
              <a:rPr lang="en-US" dirty="0"/>
              <a:t>point of </a:t>
            </a:r>
            <a:r>
              <a:rPr lang="en-US" dirty="0" smtClean="0"/>
              <a:t>view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System's </a:t>
            </a:r>
            <a:r>
              <a:rPr lang="en-US" dirty="0"/>
              <a:t>point of </a:t>
            </a:r>
            <a:r>
              <a:rPr lang="en-US" dirty="0" smtClean="0"/>
              <a:t>view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 a consistent point of view </a:t>
            </a:r>
            <a:r>
              <a:rPr lang="en-US" dirty="0"/>
              <a:t>is </a:t>
            </a:r>
            <a:r>
              <a:rPr lang="en-US" dirty="0" smtClean="0"/>
              <a:t>critical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therwise</a:t>
            </a:r>
            <a:r>
              <a:rPr lang="en-US" dirty="0"/>
              <a:t>, </a:t>
            </a:r>
            <a:r>
              <a:rPr lang="en-US" dirty="0" smtClean="0"/>
              <a:t>nonsensical results may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Deriving </a:t>
            </a:r>
            <a:r>
              <a:rPr lang="en-US" dirty="0"/>
              <a:t>T</a:t>
            </a:r>
            <a:r>
              <a:rPr lang="en-US" dirty="0" smtClean="0"/>
              <a:t>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86000"/>
            <a:ext cx="7924800" cy="569120"/>
          </a:xfrm>
        </p:spPr>
        <p:txBody>
          <a:bodyPr/>
          <a:lstStyle/>
          <a:p>
            <a:r>
              <a:rPr lang="en-US" dirty="0"/>
              <a:t>Procedure for Deriving </a:t>
            </a:r>
            <a:r>
              <a:rPr lang="en-US" dirty="0" smtClean="0"/>
              <a:t>State-based Tests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1929021" cy="24669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02830"/>
            <a:ext cx="3032854" cy="227171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9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Setting a </a:t>
            </a:r>
            <a:r>
              <a:rPr lang="en-US" dirty="0"/>
              <a:t>rule for where a test procedure or test step must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</a:t>
            </a:r>
            <a:r>
              <a:rPr lang="en-US" dirty="0"/>
              <a:t> and where it may or must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test step </a:t>
            </a:r>
            <a:r>
              <a:rPr lang="en-US" dirty="0" smtClean="0"/>
              <a:t>may start </a:t>
            </a:r>
            <a:r>
              <a:rPr lang="en-US" dirty="0"/>
              <a:t>in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state </a:t>
            </a:r>
            <a:r>
              <a:rPr lang="en-US" dirty="0"/>
              <a:t>and may only end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final</a:t>
            </a:r>
            <a:r>
              <a:rPr lang="en-US" dirty="0"/>
              <a:t> states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same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equences </a:t>
            </a:r>
            <a:r>
              <a:rPr lang="en-US" dirty="0"/>
              <a:t>of states and transitions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through the initial state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than once</a:t>
            </a:r>
            <a:r>
              <a:rPr lang="en-US" dirty="0" smtClean="0"/>
              <a:t> can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Defining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 of event/condition combinations </a:t>
            </a:r>
            <a:r>
              <a:rPr lang="en-US" dirty="0"/>
              <a:t>that leads to an allowed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ending state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Performed from </a:t>
            </a:r>
            <a:r>
              <a:rPr lang="en-US" dirty="0"/>
              <a:t>an allowed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starting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For </a:t>
            </a:r>
            <a:r>
              <a:rPr lang="en-US" dirty="0"/>
              <a:t>each transition that will occur, the expected action that the system should </a:t>
            </a:r>
            <a:r>
              <a:rPr lang="en-US" dirty="0" smtClean="0"/>
              <a:t>take is captured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Represents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4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Principal </a:t>
            </a:r>
            <a:r>
              <a:rPr lang="en-US" sz="2400" dirty="0"/>
              <a:t>QA Engineer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  <a:br>
              <a:rPr lang="en-US" sz="2400" dirty="0" smtClean="0"/>
            </a:br>
            <a:r>
              <a:rPr lang="en-US" sz="2400" dirty="0" smtClean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E</a:t>
            </a:r>
            <a:r>
              <a:rPr lang="en-US" dirty="0" smtClean="0"/>
              <a:t>ach visited state </a:t>
            </a:r>
            <a:r>
              <a:rPr lang="en-US" dirty="0"/>
              <a:t>and </a:t>
            </a:r>
            <a:r>
              <a:rPr lang="en-US" dirty="0" smtClean="0"/>
              <a:t>traversed transition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marked as covered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easiest way to do this is </a:t>
            </a:r>
            <a:r>
              <a:rPr lang="en-US" dirty="0" smtClean="0"/>
              <a:t>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printing</a:t>
            </a:r>
            <a:r>
              <a:rPr lang="en-US" dirty="0" smtClean="0"/>
              <a:t> the </a:t>
            </a:r>
            <a:r>
              <a:rPr lang="en-US" dirty="0"/>
              <a:t>state transition diagram and then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marker</a:t>
            </a:r>
            <a:r>
              <a:rPr lang="en-US" dirty="0"/>
              <a:t> to highlight each node and arrow as you cover </a:t>
            </a:r>
            <a:r>
              <a:rPr lang="en-US" dirty="0" smtClean="0"/>
              <a:t>it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42115"/>
            <a:ext cx="1905000" cy="163285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24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dirty="0"/>
              <a:t>S</a:t>
            </a:r>
            <a:r>
              <a:rPr lang="en-US" dirty="0" smtClean="0"/>
              <a:t>teps </a:t>
            </a:r>
            <a:r>
              <a:rPr lang="en-US" dirty="0"/>
              <a:t>2 and 3 </a:t>
            </a:r>
            <a:r>
              <a:rPr lang="en-US" dirty="0" smtClean="0"/>
              <a:t>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repeated</a:t>
            </a:r>
            <a:r>
              <a:rPr lang="en-US" dirty="0" smtClean="0"/>
              <a:t> until </a:t>
            </a:r>
            <a:r>
              <a:rPr lang="en-US" dirty="0"/>
              <a:t>all states have been visited and all transitions </a:t>
            </a:r>
            <a:r>
              <a:rPr lang="en-US" dirty="0" smtClean="0"/>
              <a:t>traversed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I.e. every node </a:t>
            </a:r>
            <a:r>
              <a:rPr lang="en-US" dirty="0"/>
              <a:t>and arrow has been marked with the marker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3316" name="Picture 4" descr="C:\PROJECTS\QA-Academy\LOCAL_FILES\Oleg_IMAGES_Archive\Not used\PlayModeRepeatAll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209800" cy="2209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vs. Concrete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procedure presented before will </a:t>
            </a:r>
            <a:r>
              <a:rPr lang="en-US" dirty="0"/>
              <a:t>generate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concrete </a:t>
            </a:r>
            <a:r>
              <a:rPr lang="en-US" dirty="0"/>
              <a:t>test </a:t>
            </a:r>
            <a:r>
              <a:rPr lang="en-US" dirty="0" smtClean="0"/>
              <a:t>cases to be created,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input values</a:t>
            </a:r>
            <a:r>
              <a:rPr lang="en-US" dirty="0" smtClean="0"/>
              <a:t>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output values </a:t>
            </a:r>
            <a:r>
              <a:rPr lang="en-US" dirty="0" smtClean="0"/>
              <a:t>have to be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4340" name="Picture 4" descr="http://www.testingthefuture.net/wp-content/uploads/2009/08/Data-Flow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05514"/>
            <a:ext cx="3364648" cy="2581754"/>
          </a:xfrm>
          <a:prstGeom prst="roundRect">
            <a:avLst>
              <a:gd name="adj" fmla="val 4299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66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Completeness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deriving case-based tests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of coverage completeness</a:t>
            </a:r>
            <a:r>
              <a:rPr lang="en-US" dirty="0" smtClean="0"/>
              <a:t> achieved have to be 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According to the form used for checking the steps made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</a:t>
            </a:r>
            <a:r>
              <a:rPr lang="en-US" dirty="0" smtClean="0"/>
              <a:t>enerating </a:t>
            </a:r>
            <a:r>
              <a:rPr lang="en-US" dirty="0"/>
              <a:t>tests </a:t>
            </a:r>
            <a:r>
              <a:rPr lang="en-US" dirty="0" smtClean="0"/>
              <a:t>is not completed until every </a:t>
            </a:r>
            <a:r>
              <a:rPr lang="en-US" dirty="0"/>
              <a:t>state and every transition has been </a:t>
            </a:r>
            <a:r>
              <a:rPr lang="en-US" dirty="0" smtClean="0"/>
              <a:t>highlighted in the check-form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5105400"/>
            <a:ext cx="1654628" cy="128337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20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4361543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Superstates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Substates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57325"/>
            <a:ext cx="2895600" cy="3943350"/>
          </a:xfrm>
          <a:prstGeom prst="roundRect">
            <a:avLst>
              <a:gd name="adj" fmla="val 11655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8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Superstates and Substates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single state can be unfolded into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superstate </a:t>
            </a:r>
            <a:r>
              <a:rPr lang="en-US" dirty="0" smtClean="0"/>
              <a:t>consisting of two or 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substates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" y="3579036"/>
            <a:ext cx="1371600" cy="131346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Purchasing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752600" y="3673300"/>
            <a:ext cx="533400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3025600"/>
            <a:ext cx="6324600" cy="2763235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72050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Specify-</a:t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ing payment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84929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entering address</a:t>
            </a:r>
          </a:p>
        </p:txBody>
      </p:sp>
      <p:sp>
        <p:nvSpPr>
          <p:cNvPr id="20" name="Oval 19"/>
          <p:cNvSpPr/>
          <p:nvPr/>
        </p:nvSpPr>
        <p:spPr>
          <a:xfrm>
            <a:off x="7200900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Editing order</a:t>
            </a:r>
          </a:p>
        </p:txBody>
      </p:sp>
      <p:sp>
        <p:nvSpPr>
          <p:cNvPr id="21" name="Arc 20"/>
          <p:cNvSpPr/>
          <p:nvPr/>
        </p:nvSpPr>
        <p:spPr>
          <a:xfrm rot="16200000">
            <a:off x="4040834" y="3152423"/>
            <a:ext cx="981367" cy="1290636"/>
          </a:xfrm>
          <a:prstGeom prst="arc">
            <a:avLst>
              <a:gd name="adj1" fmla="val 16640464"/>
              <a:gd name="adj2" fmla="val 5019039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6200000">
            <a:off x="6326835" y="3166936"/>
            <a:ext cx="981367" cy="1290636"/>
          </a:xfrm>
          <a:prstGeom prst="arc">
            <a:avLst>
              <a:gd name="adj1" fmla="val 16719860"/>
              <a:gd name="adj2" fmla="val 4951301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7969155">
            <a:off x="1370208" y="2505466"/>
            <a:ext cx="981367" cy="2335668"/>
          </a:xfrm>
          <a:prstGeom prst="arc">
            <a:avLst>
              <a:gd name="adj1" fmla="val 17830950"/>
              <a:gd name="adj2" fmla="val 4509734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3848321">
            <a:off x="3891682" y="2128459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3848321">
            <a:off x="6011148" y="2132088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3848321">
            <a:off x="8152388" y="2184296"/>
            <a:ext cx="981367" cy="2245520"/>
          </a:xfrm>
          <a:prstGeom prst="arc">
            <a:avLst>
              <a:gd name="adj1" fmla="val 17431905"/>
              <a:gd name="adj2" fmla="val 2047301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>
            <a:off x="3223942" y="4834483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5400000">
            <a:off x="5403849" y="4848917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5400000">
            <a:off x="7632698" y="4848918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0452087">
            <a:off x="7804271" y="4666075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1674502" y="2497796"/>
            <a:ext cx="1790701" cy="527804"/>
          </a:xfrm>
          <a:prstGeom prst="wedgeRoundRectCallout">
            <a:avLst>
              <a:gd name="adj1" fmla="val 34866"/>
              <a:gd name="adj2" fmla="val 1644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substate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443594" y="5511175"/>
            <a:ext cx="2257878" cy="953453"/>
          </a:xfrm>
          <a:prstGeom prst="wedgeRoundRectCallout">
            <a:avLst>
              <a:gd name="adj1" fmla="val 39443"/>
              <a:gd name="adj2" fmla="val -823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Purchasing</a:t>
            </a:r>
          </a:p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superstate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3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Superstate Coverage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rule for basic coverage </a:t>
            </a:r>
            <a:r>
              <a:rPr lang="en-US" dirty="0" smtClean="0"/>
              <a:t>requires covering: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into </a:t>
            </a:r>
            <a:r>
              <a:rPr lang="en-US" dirty="0"/>
              <a:t>the </a:t>
            </a:r>
            <a:r>
              <a:rPr lang="en-US" dirty="0" smtClean="0"/>
              <a:t>superstate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out </a:t>
            </a:r>
            <a:r>
              <a:rPr lang="en-US" dirty="0"/>
              <a:t>of the </a:t>
            </a:r>
            <a:r>
              <a:rPr lang="en-US" dirty="0" smtClean="0"/>
              <a:t>superstate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within </a:t>
            </a:r>
            <a:r>
              <a:rPr lang="en-US" dirty="0"/>
              <a:t>the </a:t>
            </a:r>
            <a:r>
              <a:rPr lang="en-US" dirty="0" smtClean="0"/>
              <a:t>superstate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67" y="4412996"/>
            <a:ext cx="2548467" cy="198780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3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0"/>
            <a:ext cx="7924800" cy="685800"/>
          </a:xfrm>
        </p:spPr>
        <p:txBody>
          <a:bodyPr/>
          <a:lstStyle/>
          <a:p>
            <a:r>
              <a:rPr lang="en-US" dirty="0"/>
              <a:t>State Transition Tables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57" y="5155191"/>
            <a:ext cx="3100859" cy="9405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14674"/>
            <a:ext cx="3528541" cy="102162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02" y="762000"/>
            <a:ext cx="3559196" cy="2652713"/>
          </a:xfrm>
          <a:prstGeom prst="roundRect">
            <a:avLst>
              <a:gd name="adj" fmla="val 817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Constructing </a:t>
            </a:r>
            <a:br>
              <a:rPr lang="en-US" dirty="0" smtClean="0"/>
            </a:br>
            <a:r>
              <a:rPr lang="en-US" dirty="0" smtClean="0"/>
              <a:t>State Transition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Constructing state transition tables follows the scheme: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</a:t>
            </a:r>
            <a:r>
              <a:rPr lang="en-US" dirty="0"/>
              <a:t>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dirty="0"/>
              <a:t> from the state transition </a:t>
            </a:r>
            <a:r>
              <a:rPr lang="en-US" dirty="0" smtClean="0"/>
              <a:t>diagram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ist 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event/condition combinations </a:t>
            </a:r>
            <a:r>
              <a:rPr lang="en-US" dirty="0"/>
              <a:t>shown on the state transition </a:t>
            </a:r>
            <a:r>
              <a:rPr lang="en-US" dirty="0" smtClean="0"/>
              <a:t>diagram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table </a:t>
            </a:r>
            <a:r>
              <a:rPr lang="en-US" dirty="0"/>
              <a:t>that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</a:t>
            </a:r>
            <a:r>
              <a:rPr lang="en-US" dirty="0"/>
              <a:t>with every event/condition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</a:t>
            </a:r>
            <a:r>
              <a:rPr lang="en-US" dirty="0" smtClean="0"/>
              <a:t>Tables -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 smtClean="0"/>
              <a:t>row in a state transition table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has four fields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Current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Event/condition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5410200" cy="156642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state transition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Deriving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Superstates and Substates</a:t>
            </a:r>
          </a:p>
          <a:p>
            <a:pPr>
              <a:lnSpc>
                <a:spcPct val="100000"/>
              </a:lnSpc>
            </a:pPr>
            <a:r>
              <a:rPr lang="en-US" dirty="0"/>
              <a:t>State Transition </a:t>
            </a:r>
            <a:r>
              <a:rPr lang="en-US" dirty="0" smtClean="0"/>
              <a:t>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Generating Test Cases </a:t>
            </a:r>
            <a:r>
              <a:rPr lang="en-US" dirty="0" smtClean="0"/>
              <a:t>From State </a:t>
            </a:r>
            <a:r>
              <a:rPr lang="en-US" dirty="0"/>
              <a:t>Transition </a:t>
            </a:r>
            <a:r>
              <a:rPr lang="en-US" dirty="0" smtClean="0"/>
              <a:t>Tables</a:t>
            </a:r>
          </a:p>
          <a:p>
            <a:pPr>
              <a:lnSpc>
                <a:spcPct val="100000"/>
              </a:lnSpc>
            </a:pPr>
            <a:r>
              <a:rPr lang="en-US" dirty="0"/>
              <a:t>Switch </a:t>
            </a:r>
            <a:r>
              <a:rPr lang="en-US" dirty="0" smtClean="0"/>
              <a:t>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State Testing with Other </a:t>
            </a:r>
            <a:r>
              <a:rPr lang="en-US" dirty="0" smtClean="0"/>
              <a:t>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1919287" cy="1919287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State Transition Tables?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 State </a:t>
            </a:r>
            <a:r>
              <a:rPr lang="en-US" dirty="0" smtClean="0"/>
              <a:t>Transition </a:t>
            </a:r>
            <a:r>
              <a:rPr lang="en-US" dirty="0"/>
              <a:t>Tables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force </a:t>
            </a:r>
            <a:r>
              <a:rPr lang="en-US" dirty="0" smtClean="0"/>
              <a:t>us to consider </a:t>
            </a:r>
            <a:r>
              <a:rPr lang="en-US" dirty="0"/>
              <a:t>combinations of states with event/condition combinations that </a:t>
            </a:r>
            <a:r>
              <a:rPr lang="en-US" dirty="0" smtClean="0"/>
              <a:t>we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might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have forgotten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81450"/>
            <a:ext cx="2423160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52800" cy="25146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6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Discovering </a:t>
            </a:r>
            <a:r>
              <a:rPr lang="en-US" sz="3600" dirty="0" smtClean="0"/>
              <a:t>Undefined Situations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state transition tables can reveal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 situations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Forgotten</a:t>
            </a:r>
            <a:r>
              <a:rPr lang="en-US" dirty="0" smtClean="0"/>
              <a:t> by </a:t>
            </a:r>
            <a:r>
              <a:rPr lang="en-US" dirty="0"/>
              <a:t>the business </a:t>
            </a:r>
            <a:r>
              <a:rPr lang="en-US" dirty="0" smtClean="0"/>
              <a:t>analysts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Considered </a:t>
            </a:r>
            <a:r>
              <a:rPr lang="en-US" dirty="0"/>
              <a:t>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impossible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test analyst has the task to find the way a barely possible situation may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0484" name="Picture 4" descr="Rss Search Clip Ar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724400"/>
            <a:ext cx="1672692" cy="169545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676401"/>
            <a:ext cx="3886200" cy="24383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56591"/>
            <a:ext cx="2971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170" name="Picture 2" descr="C:\Users\ogeorgiev\Desktop\tabl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5587333" cy="34290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2057401"/>
          </a:xfrm>
        </p:spPr>
        <p:txBody>
          <a:bodyPr/>
          <a:lstStyle/>
          <a:p>
            <a:r>
              <a:rPr lang="en-US" dirty="0" smtClean="0"/>
              <a:t>Generating Test </a:t>
            </a:r>
            <a:r>
              <a:rPr lang="en-US" dirty="0"/>
              <a:t>C</a:t>
            </a:r>
            <a:r>
              <a:rPr lang="en-US" dirty="0" smtClean="0"/>
              <a:t>ases </a:t>
            </a:r>
            <a:br>
              <a:rPr lang="en-US" dirty="0" smtClean="0"/>
            </a:br>
            <a:r>
              <a:rPr lang="en-US" dirty="0" smtClean="0"/>
              <a:t>From </a:t>
            </a:r>
            <a:br>
              <a:rPr lang="en-US" dirty="0" smtClean="0"/>
            </a:br>
            <a:r>
              <a:rPr lang="en-US" dirty="0" smtClean="0"/>
              <a:t>State </a:t>
            </a:r>
            <a:r>
              <a:rPr lang="en-US" dirty="0"/>
              <a:t>T</a:t>
            </a:r>
            <a:r>
              <a:rPr lang="en-US" dirty="0" smtClean="0"/>
              <a:t>ransition Tables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3810000" cy="28575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Start with a set of tests derived from a state transition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the starting and stopping state </a:t>
            </a:r>
            <a:r>
              <a:rPr lang="en-US" dirty="0" smtClean="0"/>
              <a:t>rule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chieves state/transition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4572000"/>
            <a:ext cx="2540000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</a:t>
            </a:r>
            <a:r>
              <a:rPr lang="en-US" dirty="0" smtClean="0"/>
              <a:t> </a:t>
            </a:r>
            <a:r>
              <a:rPr lang="en-US" dirty="0"/>
              <a:t>the state transition table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confirm</a:t>
            </a:r>
            <a:r>
              <a:rPr lang="en-US" dirty="0"/>
              <a:t> that the tests cover all the defined </a:t>
            </a:r>
            <a:r>
              <a:rPr lang="en-US" dirty="0" smtClean="0"/>
              <a:t>rows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they do not, </a:t>
            </a:r>
            <a:r>
              <a:rPr lang="en-US" dirty="0" smtClean="0"/>
              <a:t>then there is a problem with the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</a:t>
            </a:r>
            <a:r>
              <a:rPr lang="en-US" dirty="0" smtClean="0"/>
              <a:t>generated 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diagram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 not proceed until 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identified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 the problem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sz="2800" dirty="0">
                <a:solidFill>
                  <a:srgbClr val="F5FFC2"/>
                </a:solidFill>
              </a:rPr>
              <a:t>Select a test that visits a state for which one or more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 rows </a:t>
            </a:r>
            <a:r>
              <a:rPr lang="en-US" sz="2800" dirty="0">
                <a:solidFill>
                  <a:srgbClr val="F5FFC2"/>
                </a:solidFill>
              </a:rPr>
              <a:t>exists in the </a:t>
            </a:r>
            <a:r>
              <a:rPr lang="en-US" sz="2800" dirty="0" smtClean="0">
                <a:solidFill>
                  <a:srgbClr val="F5FFC2"/>
                </a:solidFill>
              </a:rPr>
              <a:t>table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olidFill>
                  <a:srgbClr val="F5FFC2"/>
                </a:solidFill>
              </a:rPr>
              <a:t>Modify </a:t>
            </a:r>
            <a:r>
              <a:rPr lang="en-US" sz="2600" dirty="0">
                <a:solidFill>
                  <a:srgbClr val="F5FFC2"/>
                </a:solidFill>
              </a:rPr>
              <a:t>that test </a:t>
            </a:r>
            <a:r>
              <a:rPr lang="en-US" sz="2600" dirty="0" smtClean="0">
                <a:solidFill>
                  <a:srgbClr val="F5FFC2"/>
                </a:solidFill>
              </a:rPr>
              <a:t>to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attempt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introduce the undefined event/condition combination </a:t>
            </a:r>
            <a:r>
              <a:rPr lang="en-US" sz="2600" dirty="0">
                <a:solidFill>
                  <a:srgbClr val="F5FFC2"/>
                </a:solidFill>
              </a:rPr>
              <a:t>for that </a:t>
            </a:r>
            <a:r>
              <a:rPr lang="en-US" sz="2600" dirty="0" smtClean="0">
                <a:solidFill>
                  <a:srgbClr val="F5FFC2"/>
                </a:solidFill>
              </a:rPr>
              <a:t>state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olidFill>
                  <a:srgbClr val="F5FFC2"/>
                </a:solidFill>
              </a:rPr>
              <a:t>Notice </a:t>
            </a:r>
            <a:r>
              <a:rPr lang="en-US" sz="2600" dirty="0">
                <a:solidFill>
                  <a:srgbClr val="F5FFC2"/>
                </a:solidFill>
              </a:rPr>
              <a:t>that the action in </a:t>
            </a:r>
            <a:r>
              <a:rPr lang="en-US" sz="2600" dirty="0" smtClean="0">
                <a:solidFill>
                  <a:srgbClr val="F5FFC2"/>
                </a:solidFill>
              </a:rPr>
              <a:t>this case </a:t>
            </a:r>
            <a:r>
              <a:rPr lang="en-US" sz="2600" dirty="0">
                <a:solidFill>
                  <a:srgbClr val="F5FFC2"/>
                </a:solidFill>
              </a:rPr>
              <a:t>is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ark covered rows 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You can use a </a:t>
            </a:r>
            <a:r>
              <a:rPr lang="en-US" sz="2600" dirty="0"/>
              <a:t>printed version </a:t>
            </a:r>
            <a:r>
              <a:rPr lang="en-US" sz="2600" dirty="0" smtClean="0"/>
              <a:t>of the table and a </a:t>
            </a:r>
            <a:r>
              <a:rPr lang="en-US" sz="2600" dirty="0"/>
              <a:t>marker </a:t>
            </a:r>
            <a:r>
              <a:rPr lang="en-US" sz="2600" dirty="0" smtClean="0"/>
              <a:t>for highlighting</a:t>
            </a:r>
            <a:endParaRPr lang="en-US" sz="2600" dirty="0" smtClean="0">
              <a:solidFill>
                <a:srgbClr val="F5FFC2"/>
              </a:solidFill>
            </a:endParaRP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</a:t>
            </a:r>
            <a:r>
              <a:rPr lang="en-US" sz="2800" dirty="0" smtClean="0">
                <a:solidFill>
                  <a:srgbClr val="F5FFC2"/>
                </a:solidFill>
              </a:rPr>
              <a:t> steps 3 and 4 until all rows have been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4581" name="Picture 5" descr="http://www.allclassicmotors.com/Images/arrow03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07429"/>
            <a:ext cx="2008735" cy="1512909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One Undefined Combination per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Each test step should include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undefined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event/condition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undefined actions </a:t>
            </a:r>
            <a:r>
              <a:rPr lang="en-US" dirty="0" smtClean="0"/>
              <a:t>should not be combined in a single test step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can't be </a:t>
            </a:r>
            <a:r>
              <a:rPr lang="en-US" dirty="0"/>
              <a:t>sure that the system will remain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testable</a:t>
            </a:r>
            <a:r>
              <a:rPr lang="en-US" dirty="0"/>
              <a:t> after the first </a:t>
            </a:r>
            <a:r>
              <a:rPr lang="en-US" dirty="0" smtClean="0"/>
              <a:t>invalid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91000"/>
            <a:ext cx="1657350" cy="2209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7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Undefined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the ideal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 behavior </a:t>
            </a:r>
            <a:r>
              <a:rPr lang="en-US" dirty="0"/>
              <a:t>under </a:t>
            </a:r>
            <a:r>
              <a:rPr lang="en-US" dirty="0" smtClean="0"/>
              <a:t>undefined conditions?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ndefined </a:t>
            </a:r>
            <a:r>
              <a:rPr lang="en-US" dirty="0"/>
              <a:t>event/condition combination </a:t>
            </a:r>
            <a:r>
              <a:rPr lang="en-US" dirty="0" smtClean="0"/>
              <a:t>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ignored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rejected </a:t>
            </a:r>
            <a:r>
              <a:rPr lang="en-US" dirty="0"/>
              <a:t>with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intelligent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rocessing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continues normally </a:t>
            </a:r>
            <a:r>
              <a:rPr lang="en-US" dirty="0"/>
              <a:t>from </a:t>
            </a:r>
            <a:r>
              <a:rPr lang="en-US" dirty="0" smtClean="0"/>
              <a:t>that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7686" y="4572000"/>
            <a:ext cx="3570514" cy="1930401"/>
          </a:xfrm>
          <a:prstGeom prst="roundRect">
            <a:avLst>
              <a:gd name="adj" fmla="val 1254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6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1676401"/>
          </a:xfrm>
        </p:spPr>
        <p:txBody>
          <a:bodyPr/>
          <a:lstStyle/>
          <a:p>
            <a:r>
              <a:rPr lang="en-US" dirty="0"/>
              <a:t>What is State Transition Testing?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95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 of State </a:t>
            </a:r>
            <a:r>
              <a:rPr lang="en-US" dirty="0"/>
              <a:t>T</a:t>
            </a:r>
            <a:r>
              <a:rPr lang="en-US" dirty="0" smtClean="0"/>
              <a:t>ransition Testing</a:t>
            </a:r>
            <a:endParaRPr lang="en-US" dirty="0"/>
          </a:p>
        </p:txBody>
      </p:sp>
      <p:pic>
        <p:nvPicPr>
          <p:cNvPr id="2050" name="Picture 2" descr="http://www.deathanddigitallegacy.com/wp-content/uploads/2010/07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657600"/>
            <a:ext cx="2971800" cy="283445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2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/>
              <a:t>Switch Coverage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1331120"/>
          </a:xfrm>
        </p:spPr>
        <p:txBody>
          <a:bodyPr/>
          <a:lstStyle/>
          <a:p>
            <a:r>
              <a:rPr lang="en-US" dirty="0" smtClean="0"/>
              <a:t>Generating Transitions Using </a:t>
            </a:r>
            <a:r>
              <a:rPr lang="en-US" dirty="0"/>
              <a:t>the </a:t>
            </a:r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Switch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40</a:t>
            </a:fld>
            <a:endParaRPr lang="en-US" sz="11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352800"/>
            <a:ext cx="3886200" cy="304419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3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Switch Coverage?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Switch Coverage is a technique for generating sequences of transitions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tate labels </a:t>
            </a:r>
            <a:r>
              <a:rPr lang="en-US" dirty="0" smtClean="0"/>
              <a:t>are replaced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r>
              <a:rPr lang="en-US" dirty="0" smtClean="0"/>
              <a:t> with letters </a:t>
            </a:r>
            <a:r>
              <a:rPr lang="en-US" dirty="0"/>
              <a:t>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 labels </a:t>
            </a:r>
            <a:r>
              <a:rPr lang="en-US" dirty="0"/>
              <a:t>with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state/transition pair </a:t>
            </a:r>
            <a:r>
              <a:rPr lang="en-US" dirty="0"/>
              <a:t>can be </a:t>
            </a:r>
            <a:r>
              <a:rPr lang="en-US" dirty="0" smtClean="0"/>
              <a:t>specified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  <a:r>
              <a:rPr lang="en-US" dirty="0" smtClean="0"/>
              <a:t> </a:t>
            </a:r>
            <a:r>
              <a:rPr lang="en-US" dirty="0"/>
              <a:t>as a letter followed by </a:t>
            </a:r>
            <a:r>
              <a:rPr lang="en-US" dirty="0" smtClean="0"/>
              <a:t>a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159167" cy="22081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7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8200" y="2324100"/>
            <a:ext cx="3581400" cy="1219200"/>
          </a:xfrm>
        </p:spPr>
        <p:txBody>
          <a:bodyPr/>
          <a:lstStyle/>
          <a:p>
            <a:r>
              <a:rPr lang="en-US" dirty="0" smtClean="0"/>
              <a:t>Switch 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8300" y="4248150"/>
            <a:ext cx="20193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42</a:t>
            </a:fld>
            <a:endParaRPr lang="en-US" sz="1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108960" cy="3886200"/>
          </a:xfrm>
          <a:prstGeom prst="roundRect">
            <a:avLst>
              <a:gd name="adj" fmla="val 1237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3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12700" stA="20000" endPos="50000" dist="12700" dir="5400000" sy="-100000" algn="bl" rotWithShape="0"/>
                </a:effectLst>
              </a:rPr>
              <a:t>Switch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Coverage Example</a:t>
            </a:r>
            <a:endParaRPr lang="en-US" dirty="0">
              <a:effectLst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43" name="Group 134"/>
          <p:cNvGraphicFramePr>
            <a:graphicFrameLocks/>
          </p:cNvGraphicFramePr>
          <p:nvPr>
            <p:extLst/>
          </p:nvPr>
        </p:nvGraphicFramePr>
        <p:xfrm>
          <a:off x="383457" y="3738372"/>
          <a:ext cx="8382000" cy="1967484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52044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0-switch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1-switch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74470" y="685800"/>
            <a:ext cx="8385075" cy="3135352"/>
            <a:chOff x="374470" y="685800"/>
            <a:chExt cx="8385075" cy="3135352"/>
          </a:xfrm>
        </p:grpSpPr>
        <p:sp>
          <p:nvSpPr>
            <p:cNvPr id="5" name="Oval 4"/>
            <p:cNvSpPr/>
            <p:nvPr/>
          </p:nvSpPr>
          <p:spPr>
            <a:xfrm>
              <a:off x="703781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79616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B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645964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2185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6917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58225" y="30480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10800000">
              <a:off x="374470" y="2163876"/>
              <a:ext cx="528880" cy="559222"/>
            </a:xfrm>
            <a:prstGeom prst="arc">
              <a:avLst>
                <a:gd name="adj1" fmla="val 14142769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1806497" y="1263273"/>
              <a:ext cx="560760" cy="1975853"/>
            </a:xfrm>
            <a:prstGeom prst="arc">
              <a:avLst>
                <a:gd name="adj1" fmla="val 16197959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3756888" y="1509492"/>
              <a:ext cx="610587" cy="1571163"/>
            </a:xfrm>
            <a:prstGeom prst="arc">
              <a:avLst>
                <a:gd name="adj1" fmla="val 16425384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6200000">
              <a:off x="5567678" y="1382216"/>
              <a:ext cx="522837" cy="1775887"/>
            </a:xfrm>
            <a:prstGeom prst="arc">
              <a:avLst>
                <a:gd name="adj1" fmla="val 16446437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200000">
              <a:off x="7363501" y="1725909"/>
              <a:ext cx="421070" cy="1190274"/>
            </a:xfrm>
            <a:prstGeom prst="arc">
              <a:avLst>
                <a:gd name="adj1" fmla="val 16197959"/>
                <a:gd name="adj2" fmla="val 5333066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5400000">
              <a:off x="1806495" y="1502254"/>
              <a:ext cx="560760" cy="1975853"/>
            </a:xfrm>
            <a:prstGeom prst="arc">
              <a:avLst>
                <a:gd name="adj1" fmla="val 17113367"/>
                <a:gd name="adj2" fmla="val 4692359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298188">
              <a:off x="5007479" y="2472748"/>
              <a:ext cx="528880" cy="559222"/>
            </a:xfrm>
            <a:prstGeom prst="arc">
              <a:avLst>
                <a:gd name="adj1" fmla="val 15294296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298188">
              <a:off x="6821830" y="2404724"/>
              <a:ext cx="528880" cy="559222"/>
            </a:xfrm>
            <a:prstGeom prst="arc">
              <a:avLst>
                <a:gd name="adj1" fmla="val 15073805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18112389">
              <a:off x="6678165" y="2354214"/>
              <a:ext cx="1263485" cy="1089144"/>
            </a:xfrm>
            <a:prstGeom prst="arc">
              <a:avLst>
                <a:gd name="adj1" fmla="val 17983799"/>
                <a:gd name="adj2" fmla="val 507531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778479">
              <a:off x="3685661" y="-525378"/>
              <a:ext cx="1017266" cy="6767865"/>
            </a:xfrm>
            <a:prstGeom prst="arc">
              <a:avLst>
                <a:gd name="adj1" fmla="val 16427975"/>
                <a:gd name="adj2" fmla="val 5143448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16200000">
              <a:off x="5109513" y="-298706"/>
              <a:ext cx="1248146" cy="5066372"/>
            </a:xfrm>
            <a:prstGeom prst="arc">
              <a:avLst>
                <a:gd name="adj1" fmla="val 16235576"/>
                <a:gd name="adj2" fmla="val 545452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0143" y="211051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4" name="Arc 23"/>
            <p:cNvSpPr/>
            <p:nvPr/>
          </p:nvSpPr>
          <p:spPr>
            <a:xfrm rot="16200000">
              <a:off x="3381360" y="-1261845"/>
              <a:ext cx="2700605" cy="7465389"/>
            </a:xfrm>
            <a:prstGeom prst="arc">
              <a:avLst>
                <a:gd name="adj1" fmla="val 16471631"/>
                <a:gd name="adj2" fmla="val 5173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2493" y="1518883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9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04233" y="6858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2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41780" y="1620653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10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4963" y="1650036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2443" y="167402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5</a:t>
              </a:r>
              <a:endParaRPr lang="en-US" b="1" dirty="0"/>
            </a:p>
          </p:txBody>
        </p:sp>
        <p:sp>
          <p:nvSpPr>
            <p:cNvPr id="32" name="Arc 31"/>
            <p:cNvSpPr/>
            <p:nvPr/>
          </p:nvSpPr>
          <p:spPr>
            <a:xfrm rot="3258622">
              <a:off x="7487768" y="2206873"/>
              <a:ext cx="1158262" cy="1215883"/>
            </a:xfrm>
            <a:prstGeom prst="arc">
              <a:avLst>
                <a:gd name="adj1" fmla="val 17760973"/>
                <a:gd name="adj2" fmla="val 342419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4246" y="1187245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3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38033" y="30915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6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55005" y="2476174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14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5049" y="2456471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13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7011" y="2516880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12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8235" y="28956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7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46443" y="23622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8</a:t>
              </a:r>
              <a:endParaRPr lang="en-US" b="1" dirty="0"/>
            </a:p>
          </p:txBody>
        </p:sp>
        <p:sp>
          <p:nvSpPr>
            <p:cNvPr id="42" name="Arc 41"/>
            <p:cNvSpPr/>
            <p:nvPr/>
          </p:nvSpPr>
          <p:spPr>
            <a:xfrm rot="16475859">
              <a:off x="5466901" y="546622"/>
              <a:ext cx="2621713" cy="3745673"/>
            </a:xfrm>
            <a:prstGeom prst="arc">
              <a:avLst>
                <a:gd name="adj1" fmla="val 16454550"/>
                <a:gd name="adj2" fmla="val 472144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1000" y="10341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66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12700" stA="20000" endPos="50000" dist="12700" dir="5400000" sy="-100000" algn="bl" rotWithShape="0"/>
                </a:effectLst>
              </a:rPr>
              <a:t>Switch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Coverage Example(2)</a:t>
            </a:r>
            <a:endParaRPr lang="en-US" dirty="0">
              <a:effectLst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43" name="Group 134"/>
          <p:cNvGraphicFramePr>
            <a:graphicFrameLocks/>
          </p:cNvGraphicFramePr>
          <p:nvPr>
            <p:extLst/>
          </p:nvPr>
        </p:nvGraphicFramePr>
        <p:xfrm>
          <a:off x="383457" y="3738372"/>
          <a:ext cx="8382000" cy="2662428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52044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0-switch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1-switch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74470" y="685800"/>
            <a:ext cx="8385075" cy="3135352"/>
            <a:chOff x="374470" y="685800"/>
            <a:chExt cx="8385075" cy="3135352"/>
          </a:xfrm>
        </p:grpSpPr>
        <p:sp>
          <p:nvSpPr>
            <p:cNvPr id="5" name="Oval 4"/>
            <p:cNvSpPr/>
            <p:nvPr/>
          </p:nvSpPr>
          <p:spPr>
            <a:xfrm>
              <a:off x="703781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79616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B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645964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2185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6917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58225" y="30480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10800000">
              <a:off x="374470" y="2163876"/>
              <a:ext cx="528880" cy="559222"/>
            </a:xfrm>
            <a:prstGeom prst="arc">
              <a:avLst>
                <a:gd name="adj1" fmla="val 14142769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1806497" y="1263273"/>
              <a:ext cx="560760" cy="1975853"/>
            </a:xfrm>
            <a:prstGeom prst="arc">
              <a:avLst>
                <a:gd name="adj1" fmla="val 16197959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3756888" y="1509492"/>
              <a:ext cx="610587" cy="1571163"/>
            </a:xfrm>
            <a:prstGeom prst="arc">
              <a:avLst>
                <a:gd name="adj1" fmla="val 16425384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6200000">
              <a:off x="5567678" y="1382216"/>
              <a:ext cx="522837" cy="1775887"/>
            </a:xfrm>
            <a:prstGeom prst="arc">
              <a:avLst>
                <a:gd name="adj1" fmla="val 16446437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200000">
              <a:off x="7363501" y="1725909"/>
              <a:ext cx="421070" cy="1190274"/>
            </a:xfrm>
            <a:prstGeom prst="arc">
              <a:avLst>
                <a:gd name="adj1" fmla="val 16197959"/>
                <a:gd name="adj2" fmla="val 5333066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5400000">
              <a:off x="1806495" y="1502254"/>
              <a:ext cx="560760" cy="1975853"/>
            </a:xfrm>
            <a:prstGeom prst="arc">
              <a:avLst>
                <a:gd name="adj1" fmla="val 17113367"/>
                <a:gd name="adj2" fmla="val 4692359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298188">
              <a:off x="5007479" y="2472748"/>
              <a:ext cx="528880" cy="559222"/>
            </a:xfrm>
            <a:prstGeom prst="arc">
              <a:avLst>
                <a:gd name="adj1" fmla="val 15294296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298188">
              <a:off x="6821830" y="2404724"/>
              <a:ext cx="528880" cy="559222"/>
            </a:xfrm>
            <a:prstGeom prst="arc">
              <a:avLst>
                <a:gd name="adj1" fmla="val 15073805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18112389">
              <a:off x="6678165" y="2354214"/>
              <a:ext cx="1263485" cy="1089144"/>
            </a:xfrm>
            <a:prstGeom prst="arc">
              <a:avLst>
                <a:gd name="adj1" fmla="val 17983799"/>
                <a:gd name="adj2" fmla="val 507531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778479">
              <a:off x="3685661" y="-525378"/>
              <a:ext cx="1017266" cy="6767865"/>
            </a:xfrm>
            <a:prstGeom prst="arc">
              <a:avLst>
                <a:gd name="adj1" fmla="val 16427975"/>
                <a:gd name="adj2" fmla="val 5143448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16200000">
              <a:off x="5109513" y="-298706"/>
              <a:ext cx="1248146" cy="5066372"/>
            </a:xfrm>
            <a:prstGeom prst="arc">
              <a:avLst>
                <a:gd name="adj1" fmla="val 16235576"/>
                <a:gd name="adj2" fmla="val 545452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0143" y="211051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4" name="Arc 23"/>
            <p:cNvSpPr/>
            <p:nvPr/>
          </p:nvSpPr>
          <p:spPr>
            <a:xfrm rot="16200000">
              <a:off x="3381360" y="-1261845"/>
              <a:ext cx="2700605" cy="7465389"/>
            </a:xfrm>
            <a:prstGeom prst="arc">
              <a:avLst>
                <a:gd name="adj1" fmla="val 16471631"/>
                <a:gd name="adj2" fmla="val 5173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2493" y="1518883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9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04233" y="6858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2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41780" y="1620653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10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4963" y="1650036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2443" y="167402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5</a:t>
              </a:r>
              <a:endParaRPr lang="en-US" b="1" dirty="0"/>
            </a:p>
          </p:txBody>
        </p:sp>
        <p:sp>
          <p:nvSpPr>
            <p:cNvPr id="32" name="Arc 31"/>
            <p:cNvSpPr/>
            <p:nvPr/>
          </p:nvSpPr>
          <p:spPr>
            <a:xfrm rot="3258622">
              <a:off x="7487768" y="2206873"/>
              <a:ext cx="1158262" cy="1215883"/>
            </a:xfrm>
            <a:prstGeom prst="arc">
              <a:avLst>
                <a:gd name="adj1" fmla="val 17760973"/>
                <a:gd name="adj2" fmla="val 342419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4246" y="1187245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3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38033" y="30915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6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55005" y="2476174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14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5049" y="2456471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13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7011" y="2516880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12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8235" y="28956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7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46443" y="23622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8</a:t>
              </a:r>
              <a:endParaRPr lang="en-US" b="1" dirty="0"/>
            </a:p>
          </p:txBody>
        </p:sp>
        <p:sp>
          <p:nvSpPr>
            <p:cNvPr id="42" name="Arc 41"/>
            <p:cNvSpPr/>
            <p:nvPr/>
          </p:nvSpPr>
          <p:spPr>
            <a:xfrm rot="16475859">
              <a:off x="5466901" y="546622"/>
              <a:ext cx="2621713" cy="3745673"/>
            </a:xfrm>
            <a:prstGeom prst="arc">
              <a:avLst>
                <a:gd name="adj1" fmla="val 16454550"/>
                <a:gd name="adj2" fmla="val 472144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1000" y="10341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0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599"/>
            <a:ext cx="7924800" cy="1752601"/>
          </a:xfrm>
        </p:spPr>
        <p:txBody>
          <a:bodyPr/>
          <a:lstStyle/>
          <a:p>
            <a:r>
              <a:rPr lang="en-US" dirty="0" smtClean="0"/>
              <a:t>Combining State </a:t>
            </a:r>
            <a:r>
              <a:rPr lang="en-US" dirty="0"/>
              <a:t>Testing with Other Techniques</a:t>
            </a:r>
          </a:p>
        </p:txBody>
      </p:sp>
      <p:pic>
        <p:nvPicPr>
          <p:cNvPr id="29698" name="Picture 2" descr="C:\PROJECTS\QA-Academy\LOCAL_FILES\Oleg_IMAGES_Archive\Not used\social-networ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78" y="3429000"/>
            <a:ext cx="4226045" cy="283519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State Testing with Other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State-based testing can be well combined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partitioning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analysis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46</a:t>
            </a:fld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381000" y="441960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[bad]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381000" y="546047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[good]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304800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[good]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352368" y="4724400"/>
            <a:ext cx="924232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BVA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352368" y="2832365"/>
            <a:ext cx="924232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29000" y="3048000"/>
            <a:ext cx="16764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Express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16012" y="3055374"/>
            <a:ext cx="1946788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MasterCard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15200" y="3055374"/>
            <a:ext cx="16764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Visa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886201" y="5350878"/>
            <a:ext cx="4571999" cy="1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71628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9436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4736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4724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(neg.)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72400" y="4343400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(too large)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44958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24400" y="5421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48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0800000">
            <a:off x="3505201" y="5350877"/>
            <a:ext cx="381000" cy="0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8458200" y="5350877"/>
            <a:ext cx="381000" cy="0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3352800" y="5350877"/>
            <a:ext cx="3048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8686800" y="5323369"/>
            <a:ext cx="3048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98426" y="545432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29000" y="540180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-max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5400000" flipH="1" flipV="1">
            <a:off x="49530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95800" y="4191000"/>
            <a:ext cx="90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(zero)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76800" y="4800600"/>
            <a:ext cx="0" cy="439005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292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626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.99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45824" y="5410200"/>
            <a:ext cx="99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39000" y="541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29200" y="4687669"/>
            <a:ext cx="115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(too low)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234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25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(1)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600" dirty="0"/>
              <a:t>Given the following state transition </a:t>
            </a:r>
            <a:r>
              <a:rPr lang="en-US" sz="2600" dirty="0" smtClean="0"/>
              <a:t>diagram – which </a:t>
            </a:r>
            <a:r>
              <a:rPr lang="en-US" sz="2600" dirty="0"/>
              <a:t>of the test cases below will cover the following series of state transitions? S1 </a:t>
            </a:r>
            <a:r>
              <a:rPr lang="en-US" sz="2600" dirty="0" smtClean="0"/>
              <a:t>S0 </a:t>
            </a:r>
            <a:r>
              <a:rPr lang="en-US" sz="2600" dirty="0"/>
              <a:t>S1 S2 </a:t>
            </a:r>
            <a:r>
              <a:rPr lang="en-US" sz="2600" dirty="0" smtClean="0"/>
              <a:t>S0 </a:t>
            </a:r>
            <a:endParaRPr lang="en-US" sz="26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C, </a:t>
            </a:r>
            <a:r>
              <a:rPr lang="pt-BR" sz="2400" dirty="0"/>
              <a:t>A, B, </a:t>
            </a:r>
            <a:r>
              <a:rPr lang="pt-BR" sz="2400" dirty="0" smtClean="0"/>
              <a:t>D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A</a:t>
            </a:r>
            <a:r>
              <a:rPr lang="pt-BR" sz="2400" dirty="0"/>
              <a:t>, B, C, </a:t>
            </a:r>
            <a:r>
              <a:rPr lang="pt-BR" sz="2400" dirty="0" smtClean="0"/>
              <a:t>D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D</a:t>
            </a:r>
            <a:r>
              <a:rPr lang="pt-BR" sz="2400" dirty="0"/>
              <a:t>, A, </a:t>
            </a:r>
            <a:r>
              <a:rPr lang="pt-BR" sz="2400" dirty="0" smtClean="0"/>
              <a:t>B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A</a:t>
            </a:r>
            <a:r>
              <a:rPr lang="pt-BR" sz="2400" dirty="0"/>
              <a:t>, B, </a:t>
            </a:r>
            <a:r>
              <a:rPr lang="pt-BR" sz="2400" dirty="0" smtClean="0"/>
              <a:t>C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33800" y="2971800"/>
            <a:ext cx="4724400" cy="2686854"/>
            <a:chOff x="3733800" y="2971800"/>
            <a:chExt cx="4724400" cy="2686854"/>
          </a:xfrm>
        </p:grpSpPr>
        <p:sp>
          <p:nvSpPr>
            <p:cNvPr id="2" name="Oval 1"/>
            <p:cNvSpPr/>
            <p:nvPr/>
          </p:nvSpPr>
          <p:spPr>
            <a:xfrm>
              <a:off x="37338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S0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7150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S1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5438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S2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4419600" y="2971800"/>
              <a:ext cx="1619250" cy="1066800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6381750" y="2971800"/>
              <a:ext cx="1619250" cy="1066800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0956444">
              <a:off x="4274155" y="3881689"/>
              <a:ext cx="1817570" cy="1066800"/>
            </a:xfrm>
            <a:prstGeom prst="arc">
              <a:avLst>
                <a:gd name="adj1" fmla="val 10706651"/>
                <a:gd name="adj2" fmla="val 21424166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0953398">
              <a:off x="4210095" y="3202809"/>
              <a:ext cx="3809101" cy="2425269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953000" y="2971800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25357" y="30281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4953000" y="4415089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948627" y="5181600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62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2600" dirty="0"/>
              <a:t>Given the following state transition diagram </a:t>
            </a:r>
            <a:r>
              <a:rPr lang="en-US" sz="2600" dirty="0" smtClean="0"/>
              <a:t>which </a:t>
            </a:r>
            <a:r>
              <a:rPr lang="en-US" sz="2600" dirty="0"/>
              <a:t>of the following series of state transitions contains an INVALID transition which may indicate a fault in the system design? </a:t>
            </a:r>
            <a:endParaRPr lang="en-US" sz="2600" dirty="0" smtClean="0"/>
          </a:p>
          <a:p>
            <a:pPr marL="288925" indent="-288925">
              <a:lnSpc>
                <a:spcPct val="100000"/>
              </a:lnSpc>
            </a:pPr>
            <a:endParaRPr lang="en-US" sz="2600" dirty="0"/>
          </a:p>
          <a:p>
            <a:pPr marL="288925" indent="-288925">
              <a:lnSpc>
                <a:spcPct val="100000"/>
              </a:lnSpc>
            </a:pPr>
            <a:endParaRPr lang="en-US" sz="26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1188764">
            <a:off x="4115184" y="3481829"/>
            <a:ext cx="995916" cy="1053216"/>
          </a:xfrm>
          <a:prstGeom prst="arc">
            <a:avLst>
              <a:gd name="adj1" fmla="val 10706651"/>
              <a:gd name="adj2" fmla="val 21495422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flipH="1">
            <a:off x="4447124" y="4114800"/>
            <a:ext cx="332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400" y="2646343"/>
            <a:ext cx="8172450" cy="1925657"/>
            <a:chOff x="533400" y="2723346"/>
            <a:chExt cx="8172450" cy="1925657"/>
          </a:xfrm>
        </p:grpSpPr>
        <p:sp>
          <p:nvSpPr>
            <p:cNvPr id="5" name="Oval 4"/>
            <p:cNvSpPr/>
            <p:nvPr/>
          </p:nvSpPr>
          <p:spPr>
            <a:xfrm>
              <a:off x="533400" y="3257550"/>
              <a:ext cx="9906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Login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8669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Browse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76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Basket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800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Check-out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24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Pay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71525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Log-out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2590800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1188764">
              <a:off x="2673160" y="3645016"/>
              <a:ext cx="984362" cy="951486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1567532" y="27614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2895600" y="27233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4386932" y="274239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910932" y="278049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7358732" y="2790423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2939132" y="4171949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Arc 24"/>
            <p:cNvSpPr/>
            <p:nvPr/>
          </p:nvSpPr>
          <p:spPr>
            <a:xfrm>
              <a:off x="12130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>
              <a:off x="4032416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55564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70042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228600" y="4591854"/>
            <a:ext cx="8686800" cy="20574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Basket Checkout Pay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Pay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Basket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Browse Basket Checkout Pay Logout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37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State Transition Testing?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transition testing: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937873"/>
            <a:ext cx="7924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black-box</a:t>
            </a:r>
            <a:r>
              <a:rPr lang="en-US" sz="3200" noProof="1">
                <a:cs typeface="Consolas" pitchFamily="49" charset="0"/>
              </a:rPr>
              <a:t> test design technique in which test cases are designed </a:t>
            </a:r>
            <a:r>
              <a:rPr lang="en-US" sz="3200" noProof="1" smtClean="0">
                <a:cs typeface="Consolas" pitchFamily="49" charset="0"/>
              </a:rPr>
              <a:t>to </a:t>
            </a:r>
            <a:br>
              <a:rPr lang="en-US" sz="3200" noProof="1" smtClean="0">
                <a:cs typeface="Consolas" pitchFamily="49" charset="0"/>
              </a:rPr>
            </a:b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execute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valid and invalid state transitions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0"/>
            <a:ext cx="1690687" cy="242545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1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2600" dirty="0"/>
              <a:t>Consider the following state transition diagram of a switch. Which of the following represents an invalid state transition? 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OFF </a:t>
            </a:r>
            <a:r>
              <a:rPr lang="en-US" sz="2400" dirty="0"/>
              <a:t>to </a:t>
            </a:r>
            <a:r>
              <a:rPr lang="en-US" sz="2400" dirty="0" smtClean="0"/>
              <a:t>ON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ON </a:t>
            </a:r>
            <a:r>
              <a:rPr lang="en-US" sz="2400" dirty="0"/>
              <a:t>to </a:t>
            </a:r>
            <a:r>
              <a:rPr lang="en-US" sz="2400" dirty="0" smtClean="0"/>
              <a:t>OFF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FAULT </a:t>
            </a:r>
            <a:r>
              <a:rPr lang="en-US" sz="2400" dirty="0"/>
              <a:t>to </a:t>
            </a:r>
            <a:r>
              <a:rPr lang="en-US" sz="2400" dirty="0" smtClean="0"/>
              <a:t>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4600"/>
            <a:ext cx="3961840" cy="2615076"/>
          </a:xfrm>
          <a:prstGeom prst="roundRect">
            <a:avLst/>
          </a:prstGeom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5497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600" dirty="0" smtClean="0"/>
              <a:t>For the examples on the next slides perform the following: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Draw a state transition diagram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Determine the level of coverage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Make a state transition table from the diagram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Define logical test cases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4013">
              <a:lnSpc>
                <a:spcPct val="100000"/>
              </a:lnSpc>
              <a:buSzPct val="100000"/>
              <a:buFont typeface="+mj-lt"/>
              <a:buAutoNum type="alphaUcPeriod"/>
            </a:pPr>
            <a:r>
              <a:rPr lang="en-US" sz="2600" dirty="0"/>
              <a:t>T</a:t>
            </a:r>
            <a:r>
              <a:rPr lang="en-US" sz="2600" dirty="0" smtClean="0"/>
              <a:t>wo-speed </a:t>
            </a:r>
            <a:r>
              <a:rPr lang="en-US" sz="2600" dirty="0"/>
              <a:t>electric </a:t>
            </a:r>
            <a:r>
              <a:rPr lang="en-US" sz="2600" dirty="0" smtClean="0"/>
              <a:t>toothbrush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A two-speed electric toothbrush is operated by pressing its one button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ﬁrst press of the </a:t>
            </a:r>
            <a:r>
              <a:rPr lang="en-US" sz="2400" dirty="0" smtClean="0"/>
              <a:t>button </a:t>
            </a:r>
            <a:r>
              <a:rPr lang="en-US" sz="2400" dirty="0"/>
              <a:t>turns the toothbrush from off to speed </a:t>
            </a:r>
            <a:r>
              <a:rPr lang="en-US" sz="2400" dirty="0" smtClean="0"/>
              <a:t>one,  </a:t>
            </a:r>
            <a:r>
              <a:rPr lang="en-US" sz="2400" dirty="0"/>
              <a:t>the second press of the button turns it to </a:t>
            </a:r>
            <a:r>
              <a:rPr lang="en-US" sz="2400" dirty="0" smtClean="0"/>
              <a:t>speed two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When the button is pressed for a third time the </a:t>
            </a:r>
            <a:r>
              <a:rPr lang="en-US" sz="2400" dirty="0" smtClean="0"/>
              <a:t>electric </a:t>
            </a:r>
            <a:r>
              <a:rPr lang="en-US" sz="2400" dirty="0"/>
              <a:t>toothbrush is turned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9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(7)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UcPeriod" startAt="2"/>
            </a:pPr>
            <a:r>
              <a:rPr lang="en-US" sz="2800" dirty="0" smtClean="0"/>
              <a:t>Tape player</a:t>
            </a:r>
            <a:endParaRPr lang="en-US" sz="2600" dirty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A tape player has three operations:  play</a:t>
            </a:r>
            <a:r>
              <a:rPr lang="en-US" sz="2400" dirty="0" smtClean="0"/>
              <a:t>, </a:t>
            </a:r>
            <a:r>
              <a:rPr lang="en-US" sz="2400" dirty="0"/>
              <a:t>fast </a:t>
            </a:r>
            <a:r>
              <a:rPr lang="en-US" sz="2400" dirty="0" smtClean="0"/>
              <a:t>forward </a:t>
            </a:r>
            <a:r>
              <a:rPr lang="en-US" sz="2400" dirty="0"/>
              <a:t>and fast play.</a:t>
            </a:r>
            <a:endParaRPr lang="en-US" sz="2400" dirty="0" smtClean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Play </a:t>
            </a:r>
            <a:r>
              <a:rPr lang="en-US" sz="2400" dirty="0"/>
              <a:t>and fast forward are </a:t>
            </a:r>
            <a:r>
              <a:rPr lang="en-US" sz="2400" dirty="0" smtClean="0"/>
              <a:t>activated </a:t>
            </a:r>
            <a:r>
              <a:rPr lang="en-US" sz="2400" dirty="0"/>
              <a:t>using the play and fast forward button </a:t>
            </a:r>
            <a:r>
              <a:rPr lang="en-US" sz="2400" dirty="0" smtClean="0"/>
              <a:t>respectively</a:t>
            </a:r>
            <a:r>
              <a:rPr lang="en-US" sz="2400" dirty="0"/>
              <a:t>. </a:t>
            </a:r>
            <a:r>
              <a:rPr lang="en-US" sz="2400" dirty="0" smtClean="0"/>
              <a:t>These </a:t>
            </a:r>
            <a:r>
              <a:rPr lang="en-US" sz="2400" dirty="0"/>
              <a:t>operations can be cancelled </a:t>
            </a:r>
            <a:r>
              <a:rPr lang="en-US" sz="2400" dirty="0" smtClean="0"/>
              <a:t>using </a:t>
            </a:r>
            <a:r>
              <a:rPr lang="en-US" sz="2400" dirty="0"/>
              <a:t>the stop button.  When in play mode,  the </a:t>
            </a:r>
            <a:r>
              <a:rPr lang="en-US" sz="2400" dirty="0" smtClean="0"/>
              <a:t>fast </a:t>
            </a:r>
            <a:r>
              <a:rPr lang="en-US" sz="2400" dirty="0"/>
              <a:t>forward can be used to fast play</a:t>
            </a:r>
            <a:r>
              <a:rPr lang="en-US" sz="2400" dirty="0" smtClean="0"/>
              <a:t>. </a:t>
            </a:r>
            <a:r>
              <a:rPr lang="en-US" sz="2400" dirty="0"/>
              <a:t>When in fast </a:t>
            </a:r>
            <a:r>
              <a:rPr lang="en-US" sz="2400" dirty="0" smtClean="0"/>
              <a:t>play </a:t>
            </a:r>
            <a:r>
              <a:rPr lang="en-US" sz="2400" dirty="0"/>
              <a:t>mode</a:t>
            </a:r>
            <a:r>
              <a:rPr lang="en-US" sz="2400" dirty="0" smtClean="0"/>
              <a:t>, </a:t>
            </a:r>
            <a:r>
              <a:rPr lang="en-US" sz="2400" dirty="0"/>
              <a:t>the fast forward button can be </a:t>
            </a:r>
            <a:r>
              <a:rPr lang="en-US" sz="2400" dirty="0" smtClean="0"/>
              <a:t>pressed </a:t>
            </a:r>
            <a:r>
              <a:rPr lang="en-US" sz="2400" dirty="0"/>
              <a:t>again to enter fast forward or the </a:t>
            </a:r>
            <a:r>
              <a:rPr lang="en-US" sz="2400" dirty="0" smtClean="0"/>
              <a:t>stop button </a:t>
            </a:r>
            <a:r>
              <a:rPr lang="en-US" sz="2400" dirty="0"/>
              <a:t>can be used to return to play.  When in </a:t>
            </a:r>
            <a:r>
              <a:rPr lang="en-US" sz="2400" dirty="0" smtClean="0"/>
              <a:t>fast </a:t>
            </a:r>
            <a:r>
              <a:rPr lang="en-US" sz="2400" dirty="0"/>
              <a:t>forward the play button can be pressed to </a:t>
            </a:r>
            <a:r>
              <a:rPr lang="en-US" sz="2400" dirty="0" smtClean="0"/>
              <a:t>enter </a:t>
            </a:r>
            <a:r>
              <a:rPr lang="en-US" sz="2400" dirty="0"/>
              <a:t>play mode directly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94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(8)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>
              <a:lnSpc>
                <a:spcPct val="100000"/>
              </a:lnSpc>
              <a:buSzPct val="100000"/>
              <a:buFont typeface="+mj-lt"/>
              <a:buAutoNum type="alphaUcPeriod" startAt="3"/>
            </a:pPr>
            <a:r>
              <a:rPr lang="en-US" sz="2800" dirty="0" smtClean="0"/>
              <a:t>Simple </a:t>
            </a:r>
            <a:r>
              <a:rPr lang="en-US" sz="2800" dirty="0"/>
              <a:t>electronic </a:t>
            </a:r>
            <a:r>
              <a:rPr lang="en-US" sz="2800" dirty="0" smtClean="0"/>
              <a:t>clock</a:t>
            </a:r>
            <a:endParaRPr lang="en-US" sz="2600" dirty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A simple electronic clock has four </a:t>
            </a:r>
            <a:r>
              <a:rPr lang="en-US" sz="2400" dirty="0" smtClean="0"/>
              <a:t>modes: display </a:t>
            </a:r>
            <a:r>
              <a:rPr lang="en-US" sz="2400" dirty="0"/>
              <a:t>time,  change time, </a:t>
            </a:r>
            <a:r>
              <a:rPr lang="en-US" sz="2400" dirty="0" smtClean="0"/>
              <a:t>display </a:t>
            </a:r>
            <a:r>
              <a:rPr lang="en-US" sz="2400" dirty="0"/>
              <a:t>date and change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change mode button switches between </a:t>
            </a:r>
            <a:r>
              <a:rPr lang="en-US" sz="2400" dirty="0" smtClean="0"/>
              <a:t>display </a:t>
            </a:r>
            <a:r>
              <a:rPr lang="en-US" sz="2400" dirty="0"/>
              <a:t>time and display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reset button switches from display time to </a:t>
            </a:r>
            <a:r>
              <a:rPr lang="en-US" sz="2400" dirty="0" smtClean="0"/>
              <a:t>adjust </a:t>
            </a:r>
            <a:r>
              <a:rPr lang="en-US" sz="2400" dirty="0"/>
              <a:t>time or display date to adjust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set button returns from adjust time to </a:t>
            </a:r>
            <a:r>
              <a:rPr lang="en-US" sz="2400" dirty="0" smtClean="0"/>
              <a:t>display </a:t>
            </a:r>
            <a:r>
              <a:rPr lang="en-US" sz="2400" dirty="0"/>
              <a:t>time or adjust date to display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4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http://istqbexamcertification.com/what-is-state-transition-testing-in-software-testing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www.ruleworks.co.uk/testguide/BS7925-2-Annex-B3.asp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8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Is State-based Testing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can we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State-based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we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events </a:t>
            </a:r>
            <a:r>
              <a:rPr lang="en-US" dirty="0"/>
              <a:t>that </a:t>
            </a:r>
            <a:r>
              <a:rPr lang="en-US" dirty="0" smtClean="0"/>
              <a:t>occur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/>
              <a:t>that apply to those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handling </a:t>
            </a:r>
            <a:r>
              <a:rPr lang="en-US" dirty="0"/>
              <a:t>of a </a:t>
            </a:r>
            <a:r>
              <a:rPr lang="en-US" dirty="0" smtClean="0"/>
              <a:t>particular event/condition </a:t>
            </a:r>
            <a:r>
              <a:rPr lang="en-US" dirty="0"/>
              <a:t>situation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depends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events and conditions that have occurred </a:t>
            </a:r>
            <a:r>
              <a:rPr lang="en-US" dirty="0"/>
              <a:t>in the past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4440881"/>
            <a:ext cx="2814638" cy="2112319"/>
          </a:xfrm>
          <a:prstGeom prst="roundRect">
            <a:avLst>
              <a:gd name="adj" fmla="val 2003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6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Bug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hypothesis </a:t>
            </a:r>
            <a:r>
              <a:rPr lang="en-US" dirty="0"/>
              <a:t>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state-based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We're looking for situations where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wrong action</a:t>
            </a:r>
            <a:r>
              <a:rPr lang="en-US" dirty="0"/>
              <a:t> or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wrong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state </a:t>
            </a:r>
            <a:r>
              <a:rPr lang="en-US" dirty="0"/>
              <a:t>occurs in response to a particular event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conditions </a:t>
            </a:r>
            <a:r>
              <a:rPr lang="en-US" dirty="0"/>
              <a:t>based on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history</a:t>
            </a:r>
            <a:r>
              <a:rPr lang="en-US" dirty="0"/>
              <a:t> </a:t>
            </a:r>
            <a:r>
              <a:rPr lang="en-US" dirty="0" smtClean="0"/>
              <a:t>of event/condition </a:t>
            </a:r>
            <a:r>
              <a:rPr lang="en-US" dirty="0"/>
              <a:t>combinations so </a:t>
            </a:r>
            <a:r>
              <a:rPr lang="en-US" dirty="0" smtClean="0"/>
              <a:t>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953000"/>
            <a:ext cx="1600200" cy="15929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State Transition Diagrams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8</a:t>
            </a:fld>
            <a:endParaRPr lang="en-US" sz="1100" dirty="0"/>
          </a:p>
        </p:txBody>
      </p:sp>
      <p:pic>
        <p:nvPicPr>
          <p:cNvPr id="1029" name="Picture 5" descr="C:\Users\ogeorgiev\Desktop\transiti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229600" cy="3980962"/>
          </a:xfrm>
          <a:prstGeom prst="roundRect">
            <a:avLst>
              <a:gd name="adj" fmla="val 1073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Diagrams and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underlying model </a:t>
            </a:r>
            <a:r>
              <a:rPr lang="en-US" dirty="0" smtClean="0"/>
              <a:t>for State-based testing is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r>
              <a:rPr lang="en-US" dirty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diagram or table connects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beginning</a:t>
            </a:r>
            <a:r>
              <a:rPr lang="en-US" dirty="0"/>
              <a:t> states, </a:t>
            </a:r>
            <a:r>
              <a:rPr lang="en-US" dirty="0" smtClean="0"/>
              <a:t>events, and </a:t>
            </a:r>
            <a:r>
              <a:rPr lang="en-US" dirty="0"/>
              <a:t>conditions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resulting</a:t>
            </a:r>
            <a:r>
              <a:rPr lang="en-US" dirty="0"/>
              <a:t> states and </a:t>
            </a:r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074" name="Picture 2" descr="http://4.bp.blogspot.com/_RqaYDMMCxaM/SImpInzSeuI/AAAAAAAADJo/quY6ooP8OVs/s320/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3874576" cy="142875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DFAexampl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31487"/>
            <a:ext cx="3352800" cy="2004975"/>
          </a:xfrm>
          <a:prstGeom prst="roundRect">
            <a:avLst>
              <a:gd name="adj" fmla="val 12392"/>
            </a:avLst>
          </a:prstGeom>
          <a:solidFill>
            <a:srgbClr val="FFFFFF"/>
          </a:solidFill>
          <a:effectLst>
            <a:glow rad="101600">
              <a:schemeClr val="tx1"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46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41</TotalTime>
  <Words>2240</Words>
  <Application>Microsoft Office PowerPoint</Application>
  <PresentationFormat>On-screen Show (4:3)</PresentationFormat>
  <Paragraphs>450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 Black</vt:lpstr>
      <vt:lpstr>Calibri</vt:lpstr>
      <vt:lpstr>Cambria</vt:lpstr>
      <vt:lpstr>Consolas</vt:lpstr>
      <vt:lpstr>Corbel</vt:lpstr>
      <vt:lpstr>Times New Roman</vt:lpstr>
      <vt:lpstr>Wingdings 2</vt:lpstr>
      <vt:lpstr>Telerik Academy Theme</vt:lpstr>
      <vt:lpstr>State Transition Testing</vt:lpstr>
      <vt:lpstr>The Lectors</vt:lpstr>
      <vt:lpstr>Table of Contents</vt:lpstr>
      <vt:lpstr>What is State Transition Testing?</vt:lpstr>
      <vt:lpstr>What is State Transition Testing?</vt:lpstr>
      <vt:lpstr>When Is State-based Testing Useful?</vt:lpstr>
      <vt:lpstr>The Bug Hypothesis</vt:lpstr>
      <vt:lpstr>State Transition Diagrams</vt:lpstr>
      <vt:lpstr>Transition Diagrams and Tables</vt:lpstr>
      <vt:lpstr>States / Events / Actions</vt:lpstr>
      <vt:lpstr>States / Events / Actions (2)</vt:lpstr>
      <vt:lpstr>States / Events / Actions (3)</vt:lpstr>
      <vt:lpstr>Coverage Criterions</vt:lpstr>
      <vt:lpstr>Coverage Criterions</vt:lpstr>
      <vt:lpstr>Coverage Criterions (2)</vt:lpstr>
      <vt:lpstr>Customer vs. System Point of View</vt:lpstr>
      <vt:lpstr>Deriving Test Cases</vt:lpstr>
      <vt:lpstr>Procedure for Deriving Tests</vt:lpstr>
      <vt:lpstr>Procedure for Deriving Tests</vt:lpstr>
      <vt:lpstr>Procedure for Deriving Tests</vt:lpstr>
      <vt:lpstr>Procedure for Deriving Tests</vt:lpstr>
      <vt:lpstr>Logical vs. Concrete Tests</vt:lpstr>
      <vt:lpstr>Coverage Completeness Check</vt:lpstr>
      <vt:lpstr>Superstates  and  Substates</vt:lpstr>
      <vt:lpstr>Superstates and Substates</vt:lpstr>
      <vt:lpstr>Superstate Coverage Rule</vt:lpstr>
      <vt:lpstr>State Transition Tables</vt:lpstr>
      <vt:lpstr>Constructing  State Transition Tables</vt:lpstr>
      <vt:lpstr>State Transition Tables - Rows</vt:lpstr>
      <vt:lpstr>Why State Transition Tables?</vt:lpstr>
      <vt:lpstr>Discovering Undefined Situations</vt:lpstr>
      <vt:lpstr>State  Transition  Tables</vt:lpstr>
      <vt:lpstr>Generating Test Cases  From  State Transition Tables</vt:lpstr>
      <vt:lpstr>Deriving Table-based Tests</vt:lpstr>
      <vt:lpstr>Deriving Table-based Tests (2)</vt:lpstr>
      <vt:lpstr>Deriving Table-based Tests (3)</vt:lpstr>
      <vt:lpstr>Deriving Table-based Tests (4)</vt:lpstr>
      <vt:lpstr>One Undefined Combination per Step</vt:lpstr>
      <vt:lpstr>Handling Undefined Conditions</vt:lpstr>
      <vt:lpstr>Switch Coverage</vt:lpstr>
      <vt:lpstr>What is Switch Coverage?</vt:lpstr>
      <vt:lpstr>Switch  Coverage</vt:lpstr>
      <vt:lpstr>Switch Coverage Example</vt:lpstr>
      <vt:lpstr>Switch Coverage Example(2)</vt:lpstr>
      <vt:lpstr>Combining State Testing with Other Techniques</vt:lpstr>
      <vt:lpstr>State Testing with Other Techniques</vt:lpstr>
      <vt:lpstr>State Transition Testing</vt:lpstr>
      <vt:lpstr>Exercises (1)</vt:lpstr>
      <vt:lpstr>Exercises (2)</vt:lpstr>
      <vt:lpstr>Exercises (4)</vt:lpstr>
      <vt:lpstr>Exercises (5)</vt:lpstr>
      <vt:lpstr>Exercises (6)</vt:lpstr>
      <vt:lpstr>Exercises (7)</vt:lpstr>
      <vt:lpstr>Exercises (8)</vt:lpstr>
      <vt:lpstr>Resources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Transition Testing</dc:title>
  <dc:creator>Asya Georgieva</dc:creator>
  <cp:lastModifiedBy>Asya Georgieva</cp:lastModifiedBy>
  <cp:revision>8</cp:revision>
  <dcterms:created xsi:type="dcterms:W3CDTF">2013-06-29T15:58:25Z</dcterms:created>
  <dcterms:modified xsi:type="dcterms:W3CDTF">2016-01-04T10:08:35Z</dcterms:modified>
</cp:coreProperties>
</file>